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7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6.xml"/><Relationship Id="rId21" Type="http://schemas.openxmlformats.org/officeDocument/2006/relationships/font" Target="fonts/Robot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-regular.fntdata"/><Relationship Id="rId6" Type="http://schemas.openxmlformats.org/officeDocument/2006/relationships/slide" Target="slides/slide2.xml"/><Relationship Id="rId18" Type="http://schemas.openxmlformats.org/officeDocument/2006/relationships/font" Target="fonts/RobotoSlab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524800" y="672606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6537563" y="33429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med" w="med" type="none"/>
            <a:tailEnd len="med" w="med" type="none"/>
          </a:ln>
        </p:spPr>
      </p:sp>
      <p:cxnSp>
        <p:nvCxnSpPr>
          <p:cNvPr id="12" name="Shape 1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000"/>
              <a:buNone/>
              <a:defRPr sz="4000"/>
            </a:lvl1pPr>
            <a:lvl2pPr lvl="1" algn="ctr">
              <a:spcBef>
                <a:spcPts val="0"/>
              </a:spcBef>
              <a:buSzPts val="4000"/>
              <a:buNone/>
              <a:defRPr sz="4000"/>
            </a:lvl2pPr>
            <a:lvl3pPr lvl="2" algn="ctr">
              <a:spcBef>
                <a:spcPts val="0"/>
              </a:spcBef>
              <a:buSzPts val="4000"/>
              <a:buNone/>
              <a:defRPr sz="4000"/>
            </a:lvl3pPr>
            <a:lvl4pPr lvl="3" algn="ctr">
              <a:spcBef>
                <a:spcPts val="0"/>
              </a:spcBef>
              <a:buSzPts val="4000"/>
              <a:buNone/>
              <a:defRPr sz="4000"/>
            </a:lvl4pPr>
            <a:lvl5pPr lvl="4" algn="ctr">
              <a:spcBef>
                <a:spcPts val="0"/>
              </a:spcBef>
              <a:buSzPts val="4000"/>
              <a:buNone/>
              <a:defRPr sz="4000"/>
            </a:lvl5pPr>
            <a:lvl6pPr lvl="5" algn="ctr">
              <a:spcBef>
                <a:spcPts val="0"/>
              </a:spcBef>
              <a:buSzPts val="4000"/>
              <a:buNone/>
              <a:defRPr sz="4000"/>
            </a:lvl6pPr>
            <a:lvl7pPr lvl="6" algn="ctr">
              <a:spcBef>
                <a:spcPts val="0"/>
              </a:spcBef>
              <a:buSzPts val="4000"/>
              <a:buNone/>
              <a:defRPr sz="4000"/>
            </a:lvl7pPr>
            <a:lvl8pPr lvl="7" algn="ctr">
              <a:spcBef>
                <a:spcPts val="0"/>
              </a:spcBef>
              <a:buSzPts val="4000"/>
              <a:buNone/>
              <a:defRPr sz="4000"/>
            </a:lvl8pPr>
            <a:lvl9pPr lvl="8" algn="ctr">
              <a:spcBef>
                <a:spcPts val="0"/>
              </a:spcBef>
              <a:buSzPts val="4000"/>
              <a:buNone/>
              <a:defRPr sz="4000"/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Shape 18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800"/>
              <a:buNone/>
              <a:defRPr sz="4800"/>
            </a:lvl1pPr>
            <a:lvl2pPr lvl="1" algn="ctr">
              <a:spcBef>
                <a:spcPts val="0"/>
              </a:spcBef>
              <a:buSzPts val="4800"/>
              <a:buNone/>
              <a:defRPr sz="4800"/>
            </a:lvl2pPr>
            <a:lvl3pPr lvl="2" algn="ctr">
              <a:spcBef>
                <a:spcPts val="0"/>
              </a:spcBef>
              <a:buSzPts val="4800"/>
              <a:buNone/>
              <a:defRPr sz="4800"/>
            </a:lvl3pPr>
            <a:lvl4pPr lvl="3" algn="ctr">
              <a:spcBef>
                <a:spcPts val="0"/>
              </a:spcBef>
              <a:buSzPts val="4800"/>
              <a:buNone/>
              <a:defRPr sz="4800"/>
            </a:lvl4pPr>
            <a:lvl5pPr lvl="4" algn="ctr">
              <a:spcBef>
                <a:spcPts val="0"/>
              </a:spcBef>
              <a:buSzPts val="4800"/>
              <a:buNone/>
              <a:defRPr sz="4800"/>
            </a:lvl5pPr>
            <a:lvl6pPr lvl="5" algn="ctr">
              <a:spcBef>
                <a:spcPts val="0"/>
              </a:spcBef>
              <a:buSzPts val="4800"/>
              <a:buNone/>
              <a:defRPr sz="4800"/>
            </a:lvl6pPr>
            <a:lvl7pPr lvl="6" algn="ctr">
              <a:spcBef>
                <a:spcPts val="0"/>
              </a:spcBef>
              <a:buSzPts val="4800"/>
              <a:buNone/>
              <a:defRPr sz="4800"/>
            </a:lvl7pPr>
            <a:lvl8pPr lvl="7" algn="ctr">
              <a:spcBef>
                <a:spcPts val="0"/>
              </a:spcBef>
              <a:buSzPts val="4800"/>
              <a:buNone/>
              <a:defRPr sz="4800"/>
            </a:lvl8pPr>
            <a:lvl9pPr lvl="8" algn="ctr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Shape 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hape 26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" name="Shape 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" name="Shape 36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Shape 4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3800"/>
              <a:buNone/>
              <a:defRPr sz="3800"/>
            </a:lvl1pPr>
            <a:lvl2pPr lvl="1" algn="ctr">
              <a:spcBef>
                <a:spcPts val="0"/>
              </a:spcBef>
              <a:buSzPts val="3800"/>
              <a:buNone/>
              <a:defRPr sz="3800"/>
            </a:lvl2pPr>
            <a:lvl3pPr lvl="2" algn="ctr">
              <a:spcBef>
                <a:spcPts val="0"/>
              </a:spcBef>
              <a:buSzPts val="3800"/>
              <a:buNone/>
              <a:defRPr sz="3800"/>
            </a:lvl3pPr>
            <a:lvl4pPr lvl="3" algn="ctr">
              <a:spcBef>
                <a:spcPts val="0"/>
              </a:spcBef>
              <a:buSzPts val="3800"/>
              <a:buNone/>
              <a:defRPr sz="3800"/>
            </a:lvl4pPr>
            <a:lvl5pPr lvl="4" algn="ctr">
              <a:spcBef>
                <a:spcPts val="0"/>
              </a:spcBef>
              <a:buSzPts val="3800"/>
              <a:buNone/>
              <a:defRPr sz="3800"/>
            </a:lvl5pPr>
            <a:lvl6pPr lvl="5" algn="ctr">
              <a:spcBef>
                <a:spcPts val="0"/>
              </a:spcBef>
              <a:buSzPts val="3800"/>
              <a:buNone/>
              <a:defRPr sz="3800"/>
            </a:lvl6pPr>
            <a:lvl7pPr lvl="6" algn="ctr">
              <a:spcBef>
                <a:spcPts val="0"/>
              </a:spcBef>
              <a:buSzPts val="3800"/>
              <a:buNone/>
              <a:defRPr sz="3800"/>
            </a:lvl7pPr>
            <a:lvl8pPr lvl="7" algn="ctr">
              <a:spcBef>
                <a:spcPts val="0"/>
              </a:spcBef>
              <a:buSzPts val="3800"/>
              <a:buNone/>
              <a:defRPr sz="3800"/>
            </a:lvl8pPr>
            <a:lvl9pPr lvl="8" algn="ctr">
              <a:spcBef>
                <a:spcPts val="0"/>
              </a:spcBef>
              <a:buSzPts val="3800"/>
              <a:buNone/>
              <a:defRPr sz="3800"/>
            </a:lvl9pPr>
          </a:lstStyle>
          <a:p/>
        </p:txBody>
      </p:sp>
      <p:sp>
        <p:nvSpPr>
          <p:cNvPr id="46" name="Shape 46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5.png"/><Relationship Id="rId8" Type="http://schemas.openxmlformats.org/officeDocument/2006/relationships/image" Target="../media/image2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4.png"/><Relationship Id="rId10" Type="http://schemas.openxmlformats.org/officeDocument/2006/relationships/image" Target="../media/image19.png"/><Relationship Id="rId9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8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8.png"/><Relationship Id="rId11" Type="http://schemas.openxmlformats.org/officeDocument/2006/relationships/image" Target="../media/image13.png"/><Relationship Id="rId10" Type="http://schemas.openxmlformats.org/officeDocument/2006/relationships/image" Target="../media/image14.png"/><Relationship Id="rId12" Type="http://schemas.openxmlformats.org/officeDocument/2006/relationships/image" Target="../media/image15.png"/><Relationship Id="rId9" Type="http://schemas.openxmlformats.org/officeDocument/2006/relationships/image" Target="../media/image12.png"/><Relationship Id="rId5" Type="http://schemas.openxmlformats.org/officeDocument/2006/relationships/image" Target="../media/image7.png"/><Relationship Id="rId6" Type="http://schemas.openxmlformats.org/officeDocument/2006/relationships/image" Target="../media/image10.png"/><Relationship Id="rId7" Type="http://schemas.openxmlformats.org/officeDocument/2006/relationships/image" Target="../media/image9.png"/><Relationship Id="rId8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Relationship Id="rId5" Type="http://schemas.openxmlformats.org/officeDocument/2006/relationships/image" Target="../media/image17.png"/><Relationship Id="rId6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1078350" y="252950"/>
            <a:ext cx="6987300" cy="2556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3700"/>
              <a:t>Computer Vision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3700"/>
              <a:t>Course Project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3700"/>
              <a:t>OCR~Mouse : A Multi-CV Approach</a:t>
            </a:r>
          </a:p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1680300" y="2927496"/>
            <a:ext cx="5783400" cy="1980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 Project Submitted For Partial Fulfilment for Course CAP-5415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GIRISH KUMAR KANNAN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UCF ID : 4196719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Fall ’17 - University of Central Florida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Other Results</a:t>
            </a: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3">
            <a:alphaModFix/>
          </a:blip>
          <a:srcRect b="40578" l="22380" r="66018" t="30220"/>
          <a:stretch/>
        </p:blipFill>
        <p:spPr>
          <a:xfrm>
            <a:off x="387901" y="1417700"/>
            <a:ext cx="2486150" cy="1760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 rotWithShape="1">
          <a:blip r:embed="rId4">
            <a:alphaModFix/>
          </a:blip>
          <a:srcRect b="39001" l="23002" r="64998" t="30528"/>
          <a:stretch/>
        </p:blipFill>
        <p:spPr>
          <a:xfrm>
            <a:off x="3276350" y="1417700"/>
            <a:ext cx="2464253" cy="1760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 rotWithShape="1">
          <a:blip r:embed="rId5">
            <a:alphaModFix/>
          </a:blip>
          <a:srcRect b="45771" l="22908" r="66739" t="30697"/>
          <a:stretch/>
        </p:blipFill>
        <p:spPr>
          <a:xfrm>
            <a:off x="6131075" y="1417700"/>
            <a:ext cx="2753501" cy="1760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Shape 163"/>
          <p:cNvPicPr preferRelativeResize="0"/>
          <p:nvPr/>
        </p:nvPicPr>
        <p:blipFill rotWithShape="1">
          <a:blip r:embed="rId6">
            <a:alphaModFix/>
          </a:blip>
          <a:srcRect b="16659" l="19776" r="69216" t="71968"/>
          <a:stretch/>
        </p:blipFill>
        <p:spPr>
          <a:xfrm>
            <a:off x="450413" y="3677813"/>
            <a:ext cx="2361130" cy="68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/>
          <p:cNvPicPr preferRelativeResize="0"/>
          <p:nvPr/>
        </p:nvPicPr>
        <p:blipFill rotWithShape="1">
          <a:blip r:embed="rId7">
            <a:alphaModFix/>
          </a:blip>
          <a:srcRect b="43436" l="19714" r="63505" t="30701"/>
          <a:stretch/>
        </p:blipFill>
        <p:spPr>
          <a:xfrm>
            <a:off x="3356400" y="3403475"/>
            <a:ext cx="2304154" cy="99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 rotWithShape="1">
          <a:blip r:embed="rId8">
            <a:alphaModFix/>
          </a:blip>
          <a:srcRect b="41354" l="22713" r="65739" t="30665"/>
          <a:stretch/>
        </p:blipFill>
        <p:spPr>
          <a:xfrm>
            <a:off x="6422288" y="3349100"/>
            <a:ext cx="2171078" cy="147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 txBox="1"/>
          <p:nvPr/>
        </p:nvSpPr>
        <p:spPr>
          <a:xfrm>
            <a:off x="579638" y="4363900"/>
            <a:ext cx="21027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 9234561589012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Conclusion / Future Improvements</a:t>
            </a:r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387900" y="1260363"/>
            <a:ext cx="8368200" cy="3842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Conclusion : The Objective of implementing OCR and Object Tracking was implemented successfully, however, the results are just satisfactory and not so accurate.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Improvements :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Assisted Adaptive Color Identification and Tuning (click color to track it).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Better OCR with implementation of trained neural network models.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All-in-One multi purpose CV algorithms (scan to get result).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Hand and Fingers detection for moving mouse instead of colors.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Better algorithm for OCR Card Number (just to get the number).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Faster detection rate.</a:t>
            </a:r>
          </a:p>
          <a:p>
            <a:pPr indent="-342900" lvl="0" marL="457200">
              <a:spcBef>
                <a:spcPts val="0"/>
              </a:spcBef>
              <a:buSzPts val="1800"/>
              <a:buChar char="-"/>
            </a:pPr>
            <a:r>
              <a:rPr lang="en"/>
              <a:t>Cursive Handwriting OCR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Thank You !</a:t>
            </a:r>
          </a:p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Purpose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This project deals with the use of Computer Vision for Text Recognition and making use of real-time object tracking using live video feed from </a:t>
            </a:r>
            <a:r>
              <a:rPr lang="en"/>
              <a:t>webcam</a:t>
            </a:r>
            <a:r>
              <a:rPr lang="en"/>
              <a:t>.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This project shows the ability of computer vision technique to transcode a textual picture to a text string and the ability to track a moving object in real-time.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combination of Three mini-projects.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Text OCR and Translation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Card Number OCR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Real-Time Mouse Pointer Functions by Tracking a Colored Object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Motivation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87900" y="1489825"/>
            <a:ext cx="8368200" cy="3375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one can just wave their hand to point at an interface in a Computer?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Instead of using the mouse to point at the things.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do not remember my credit/debit card number, also do not wish to enter </a:t>
            </a:r>
            <a:r>
              <a:rPr lang="en"/>
              <a:t>every time</a:t>
            </a:r>
            <a:r>
              <a:rPr lang="en"/>
              <a:t> I am asked for, can this be made easier?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Card OCR - Copy to Clipboard.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saw a word of another language, I do not know how to type it, how do I know what it translates to?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Text OCR Translation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Text OCR Translate</a:t>
            </a:r>
          </a:p>
        </p:txBody>
      </p:sp>
      <p:pic>
        <p:nvPicPr>
          <p:cNvPr id="82" name="Shape 82"/>
          <p:cNvPicPr preferRelativeResize="0"/>
          <p:nvPr/>
        </p:nvPicPr>
        <p:blipFill rotWithShape="1">
          <a:blip r:embed="rId3">
            <a:alphaModFix/>
          </a:blip>
          <a:srcRect b="7757" l="30606" r="52727" t="39508"/>
          <a:stretch/>
        </p:blipFill>
        <p:spPr>
          <a:xfrm>
            <a:off x="6513275" y="149526"/>
            <a:ext cx="2458752" cy="218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Shape 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9899" y="1622350"/>
            <a:ext cx="1895425" cy="62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9900" y="2777775"/>
            <a:ext cx="1880850" cy="62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9900" y="3933200"/>
            <a:ext cx="1888056" cy="62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24602" y="1628350"/>
            <a:ext cx="1873726" cy="62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24601" y="2777775"/>
            <a:ext cx="1948023" cy="62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24601" y="3927200"/>
            <a:ext cx="1910011" cy="6269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/>
        </p:nvSpPr>
        <p:spPr>
          <a:xfrm>
            <a:off x="1285963" y="1349350"/>
            <a:ext cx="16233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Color Image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1285963" y="2498775"/>
            <a:ext cx="16233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Gray</a:t>
            </a:r>
            <a:r>
              <a:rPr lang="en">
                <a:solidFill>
                  <a:srgbClr val="FFFFFF"/>
                </a:solidFill>
              </a:rPr>
              <a:t> Image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1208776" y="3648200"/>
            <a:ext cx="17631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Thresholded </a:t>
            </a:r>
            <a:r>
              <a:rPr lang="en">
                <a:solidFill>
                  <a:srgbClr val="FFFFFF"/>
                </a:solidFill>
              </a:rPr>
              <a:t>Image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3386950" y="1349350"/>
            <a:ext cx="16233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DeSkewed</a:t>
            </a:r>
            <a:r>
              <a:rPr lang="en">
                <a:solidFill>
                  <a:srgbClr val="FFFFFF"/>
                </a:solidFill>
              </a:rPr>
              <a:t> Image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3386938" y="2498775"/>
            <a:ext cx="16233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Dilated </a:t>
            </a:r>
            <a:r>
              <a:rPr lang="en">
                <a:solidFill>
                  <a:srgbClr val="FFFFFF"/>
                </a:solidFill>
              </a:rPr>
              <a:t>Image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3349800" y="3648200"/>
            <a:ext cx="16233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Eroded</a:t>
            </a:r>
            <a:r>
              <a:rPr lang="en">
                <a:solidFill>
                  <a:srgbClr val="FFFFFF"/>
                </a:solidFill>
              </a:rPr>
              <a:t> Image</a:t>
            </a:r>
          </a:p>
        </p:txBody>
      </p:sp>
      <p:pic>
        <p:nvPicPr>
          <p:cNvPr id="95" name="Shape 95"/>
          <p:cNvPicPr preferRelativeResize="0"/>
          <p:nvPr/>
        </p:nvPicPr>
        <p:blipFill rotWithShape="1">
          <a:blip r:embed="rId3">
            <a:alphaModFix/>
          </a:blip>
          <a:srcRect b="40864" l="34262" r="55988" t="45765"/>
          <a:stretch/>
        </p:blipFill>
        <p:spPr>
          <a:xfrm>
            <a:off x="6195000" y="2422575"/>
            <a:ext cx="2777021" cy="1071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 rotWithShape="1">
          <a:blip r:embed="rId10">
            <a:alphaModFix/>
          </a:blip>
          <a:srcRect b="49227" l="23545" r="67207" t="36821"/>
          <a:stretch/>
        </p:blipFill>
        <p:spPr>
          <a:xfrm>
            <a:off x="5890000" y="3572000"/>
            <a:ext cx="3082022" cy="1307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Card Number OCR</a:t>
            </a:r>
          </a:p>
        </p:txBody>
      </p:sp>
      <p:pic>
        <p:nvPicPr>
          <p:cNvPr id="102" name="Shape 102"/>
          <p:cNvPicPr preferRelativeResize="0"/>
          <p:nvPr/>
        </p:nvPicPr>
        <p:blipFill rotWithShape="1">
          <a:blip r:embed="rId3">
            <a:alphaModFix/>
          </a:blip>
          <a:srcRect b="16514" l="19715" r="63461" t="30773"/>
          <a:stretch/>
        </p:blipFill>
        <p:spPr>
          <a:xfrm>
            <a:off x="6369450" y="178075"/>
            <a:ext cx="2580826" cy="227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 rotWithShape="1">
          <a:blip r:embed="rId3">
            <a:alphaModFix/>
          </a:blip>
          <a:srcRect b="18627" l="19715" r="69446" t="71371"/>
          <a:stretch/>
        </p:blipFill>
        <p:spPr>
          <a:xfrm>
            <a:off x="6369452" y="2790070"/>
            <a:ext cx="2580826" cy="6697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363" y="1569625"/>
            <a:ext cx="2905125" cy="46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613" y="2493550"/>
            <a:ext cx="29146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8150" y="3426992"/>
            <a:ext cx="2895600" cy="5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5125" y="4447850"/>
            <a:ext cx="2801649" cy="482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42038" y="1557150"/>
            <a:ext cx="2801649" cy="491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95050" y="2473579"/>
            <a:ext cx="2895600" cy="5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299813" y="3422229"/>
            <a:ext cx="2886075" cy="54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290299" y="4422354"/>
            <a:ext cx="2905125" cy="53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/>
        </p:nvSpPr>
        <p:spPr>
          <a:xfrm>
            <a:off x="719125" y="1314975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Color Image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672225" y="2238850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Gray</a:t>
            </a:r>
            <a:r>
              <a:rPr lang="en">
                <a:solidFill>
                  <a:srgbClr val="FFFFFF"/>
                </a:solidFill>
              </a:rPr>
              <a:t> Image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719125" y="3162725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Color Inverted</a:t>
            </a:r>
            <a:r>
              <a:rPr lang="en">
                <a:solidFill>
                  <a:srgbClr val="FFFFFF"/>
                </a:solidFill>
              </a:rPr>
              <a:t> Image</a:t>
            </a:r>
          </a:p>
        </p:txBody>
      </p:sp>
      <p:sp>
        <p:nvSpPr>
          <p:cNvPr id="115" name="Shape 115"/>
          <p:cNvSpPr txBox="1"/>
          <p:nvPr/>
        </p:nvSpPr>
        <p:spPr>
          <a:xfrm>
            <a:off x="672225" y="4193150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Thresholded</a:t>
            </a:r>
            <a:r>
              <a:rPr lang="en">
                <a:solidFill>
                  <a:srgbClr val="FFFFFF"/>
                </a:solidFill>
              </a:rPr>
              <a:t> Image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3729150" y="1314975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Histogram Equalization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3729163" y="2197600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Dilated </a:t>
            </a:r>
            <a:r>
              <a:rPr lang="en">
                <a:solidFill>
                  <a:srgbClr val="FFFFFF"/>
                </a:solidFill>
              </a:rPr>
              <a:t>Image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3729175" y="3162725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Eroded</a:t>
            </a:r>
            <a:r>
              <a:rPr lang="en">
                <a:solidFill>
                  <a:srgbClr val="FFFFFF"/>
                </a:solidFill>
              </a:rPr>
              <a:t> Image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3729150" y="4193150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DeSkewed</a:t>
            </a:r>
            <a:r>
              <a:rPr lang="en">
                <a:solidFill>
                  <a:srgbClr val="FFFFFF"/>
                </a:solidFill>
              </a:rPr>
              <a:t> Image</a:t>
            </a:r>
          </a:p>
        </p:txBody>
      </p:sp>
      <p:sp>
        <p:nvSpPr>
          <p:cNvPr id="120" name="Shape 120"/>
          <p:cNvSpPr txBox="1"/>
          <p:nvPr/>
        </p:nvSpPr>
        <p:spPr>
          <a:xfrm>
            <a:off x="6677075" y="2535370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Match : 9/14 = 64%</a:t>
            </a:r>
          </a:p>
        </p:txBody>
      </p:sp>
      <p:pic>
        <p:nvPicPr>
          <p:cNvPr id="121" name="Shape 121"/>
          <p:cNvPicPr preferRelativeResize="0"/>
          <p:nvPr/>
        </p:nvPicPr>
        <p:blipFill rotWithShape="1">
          <a:blip r:embed="rId12">
            <a:alphaModFix/>
          </a:blip>
          <a:srcRect b="41299" l="17237" r="72435" t="48796"/>
          <a:stretch/>
        </p:blipFill>
        <p:spPr>
          <a:xfrm>
            <a:off x="6406423" y="4037974"/>
            <a:ext cx="2543856" cy="6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 txBox="1"/>
          <p:nvPr/>
        </p:nvSpPr>
        <p:spPr>
          <a:xfrm>
            <a:off x="6728700" y="3783274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Match : 11/16 = 69%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6646163" y="3466395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5330 #359 3311 be</a:t>
            </a:r>
          </a:p>
        </p:txBody>
      </p:sp>
      <p:sp>
        <p:nvSpPr>
          <p:cNvPr id="124" name="Shape 124"/>
          <p:cNvSpPr txBox="1"/>
          <p:nvPr/>
        </p:nvSpPr>
        <p:spPr>
          <a:xfrm>
            <a:off x="6406375" y="4724074"/>
            <a:ext cx="25437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5’41? 7512 3’01? 3’055?a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Color Tracked Mouse </a:t>
            </a:r>
            <a:r>
              <a:rPr lang="en"/>
              <a:t>Functions</a:t>
            </a:r>
          </a:p>
        </p:txBody>
      </p:sp>
      <p:pic>
        <p:nvPicPr>
          <p:cNvPr id="130" name="Shape 130"/>
          <p:cNvPicPr preferRelativeResize="0"/>
          <p:nvPr/>
        </p:nvPicPr>
        <p:blipFill rotWithShape="1">
          <a:blip r:embed="rId3">
            <a:alphaModFix/>
          </a:blip>
          <a:srcRect b="19626" l="16397" r="66833" t="27714"/>
          <a:stretch/>
        </p:blipFill>
        <p:spPr>
          <a:xfrm>
            <a:off x="458875" y="1486200"/>
            <a:ext cx="3636749" cy="321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 rotWithShape="1">
          <a:blip r:embed="rId4">
            <a:alphaModFix/>
          </a:blip>
          <a:srcRect b="16619" l="19752" r="63516" t="30969"/>
          <a:stretch/>
        </p:blipFill>
        <p:spPr>
          <a:xfrm>
            <a:off x="4835300" y="1486200"/>
            <a:ext cx="1465651" cy="1291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 rotWithShape="1">
          <a:blip r:embed="rId5">
            <a:alphaModFix/>
          </a:blip>
          <a:srcRect b="16673" l="19760" r="63401" t="30843"/>
          <a:stretch/>
        </p:blipFill>
        <p:spPr>
          <a:xfrm>
            <a:off x="6814625" y="1489450"/>
            <a:ext cx="1465651" cy="1284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/>
          <p:cNvPicPr preferRelativeResize="0"/>
          <p:nvPr/>
        </p:nvPicPr>
        <p:blipFill rotWithShape="1">
          <a:blip r:embed="rId6">
            <a:alphaModFix/>
          </a:blip>
          <a:srcRect b="22432" l="71529" r="0" t="6195"/>
          <a:stretch/>
        </p:blipFill>
        <p:spPr>
          <a:xfrm>
            <a:off x="5355825" y="2835425"/>
            <a:ext cx="2603376" cy="183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 txBox="1"/>
          <p:nvPr/>
        </p:nvSpPr>
        <p:spPr>
          <a:xfrm>
            <a:off x="4554425" y="1231500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Move Mouse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6533750" y="1231500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Left Click </a:t>
            </a:r>
            <a:r>
              <a:rPr lang="en">
                <a:solidFill>
                  <a:srgbClr val="FFFFFF"/>
                </a:solidFill>
              </a:rPr>
              <a:t>Mouse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5643813" y="4670925"/>
            <a:ext cx="20274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Right </a:t>
            </a:r>
            <a:r>
              <a:rPr lang="en">
                <a:solidFill>
                  <a:srgbClr val="FFFFFF"/>
                </a:solidFill>
              </a:rPr>
              <a:t>Click Mouse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Main Findings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387900" y="1489825"/>
            <a:ext cx="8368200" cy="3482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Lighting on the Subject has a key role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Subject itself (its look and design) also plays a key role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Based on Object Tracked and Motion Detected, anything can be automated </a:t>
            </a:r>
            <a:r>
              <a:rPr lang="en"/>
              <a:t>programmatically</a:t>
            </a:r>
            <a:r>
              <a:rPr lang="en"/>
              <a:t>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Too much processing cannot be done in a single frame in real-time.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OCR Translation - No.of Process and Time must be considered for faster output.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OCR Card Number - Latest card models do not use the old OCR fonts to match and recognize, so new method had to be chosen.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-"/>
            </a:pPr>
            <a:r>
              <a:rPr lang="en"/>
              <a:t>The tracking direction in laterally inverted, i.e, left and right are interchanged.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Approach / Solution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387900" y="1489825"/>
            <a:ext cx="8368200" cy="3338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OCR - Translation and Card Number :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Obtain the Image from Frame and convert to Grayscale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Perform basic Operations like Thresholding, Inverting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DeSkew the Image to Straighten any Angled Texts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Remove Noise by Dilations and Erosions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Tracking - Mouse :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Define the required colors in HSV Space and fine tune them to suit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Obtain the Mask for every color detected and obtain the contours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 locate the colored object, get the largest contour and enclose a shape.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If the correct color is detected - perform the relevant mouse functions.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Difficulties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87900" y="1413625"/>
            <a:ext cx="8368200" cy="3586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Could not make use of user-defined CV functions in real-time processing. Takes extra time and starts to lag. Built-in functions are faster than user-defined functions.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Could not Adaptively change a specific color. Had to threshold color sample for different lighting conditions / time of day.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Tuning for a specific color took a while. If a broad range is given, unwanted shades are detected as reference shades.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OCR : Background could not be deleted. Since Subject changes overtime, deletion of background sometimes deleted the subject foreground.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-"/>
            </a:pPr>
            <a:r>
              <a:rPr lang="en"/>
              <a:t>There is a lag when too much processing is done on one frame during live video capture.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